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61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FFFF"/>
    <a:srgbClr val="009879"/>
    <a:srgbClr val="0090BA"/>
    <a:srgbClr val="0093A1"/>
    <a:srgbClr val="0058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525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Lisk" userId="7bc03b92910422a7" providerId="LiveId" clId="{5A7D74D0-E843-48A7-8343-27FD74E4AC94}"/>
    <pc:docChg chg="custSel modSld">
      <pc:chgData name="Mark Lisk" userId="7bc03b92910422a7" providerId="LiveId" clId="{5A7D74D0-E843-48A7-8343-27FD74E4AC94}" dt="2026-08-26T07:00:55.149" v="30" actId="20577"/>
      <pc:docMkLst>
        <pc:docMk/>
      </pc:docMkLst>
      <pc:sldChg chg="modSp mod">
        <pc:chgData name="Mark Lisk" userId="7bc03b92910422a7" providerId="LiveId" clId="{5A7D74D0-E843-48A7-8343-27FD74E4AC94}" dt="2026-08-26T06:59:28.821" v="13" actId="20577"/>
        <pc:sldMkLst>
          <pc:docMk/>
          <pc:sldMk cId="590569932" sldId="257"/>
        </pc:sldMkLst>
        <pc:spChg chg="mod">
          <ac:chgData name="Mark Lisk" userId="7bc03b92910422a7" providerId="LiveId" clId="{5A7D74D0-E843-48A7-8343-27FD74E4AC94}" dt="2026-08-26T06:59:28.821" v="13" actId="20577"/>
          <ac:spMkLst>
            <pc:docMk/>
            <pc:sldMk cId="590569932" sldId="257"/>
            <ac:spMk id="13" creationId="{2DE6B733-24E2-4E69-8425-D49E9CB50AED}"/>
          </ac:spMkLst>
        </pc:spChg>
      </pc:sldChg>
      <pc:sldChg chg="modSp mod">
        <pc:chgData name="Mark Lisk" userId="7bc03b92910422a7" providerId="LiveId" clId="{5A7D74D0-E843-48A7-8343-27FD74E4AC94}" dt="2026-08-26T07:00:55.149" v="30" actId="20577"/>
        <pc:sldMkLst>
          <pc:docMk/>
          <pc:sldMk cId="1650604182" sldId="263"/>
        </pc:sldMkLst>
        <pc:spChg chg="mod">
          <ac:chgData name="Mark Lisk" userId="7bc03b92910422a7" providerId="LiveId" clId="{5A7D74D0-E843-48A7-8343-27FD74E4AC94}" dt="2026-08-26T07:00:55.149" v="30" actId="20577"/>
          <ac:spMkLst>
            <pc:docMk/>
            <pc:sldMk cId="1650604182" sldId="263"/>
            <ac:spMk id="4" creationId="{EAD4A641-161B-422B-874F-F55328FF2218}"/>
          </ac:spMkLst>
        </pc:spChg>
        <pc:spChg chg="mod">
          <ac:chgData name="Mark Lisk" userId="7bc03b92910422a7" providerId="LiveId" clId="{5A7D74D0-E843-48A7-8343-27FD74E4AC94}" dt="2026-08-26T07:00:26.613" v="15" actId="33524"/>
          <ac:spMkLst>
            <pc:docMk/>
            <pc:sldMk cId="1650604182" sldId="263"/>
            <ac:spMk id="5" creationId="{07963028-752C-456C-ACC5-2B7358B6D28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400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8958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529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442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857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67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930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56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257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005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43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45D17-88AD-4CF0-83D8-CE95CFF1E576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344C4-D817-4A59-A962-132B634FF1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504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ct@ascendience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ascendience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D4A641-161B-422B-874F-F55328FF2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>
                <a:latin typeface="Public Sans" pitchFamily="2" charset="0"/>
              </a:rPr>
              <a:t>TECHNOLOGY </a:t>
            </a:r>
            <a:r>
              <a:rPr lang="en-AU" dirty="0">
                <a:latin typeface="Public Sans" pitchFamily="2" charset="0"/>
              </a:rPr>
              <a:t>PITCH</a:t>
            </a:r>
            <a:br>
              <a:rPr lang="en-AU" dirty="0">
                <a:latin typeface="Public Sans" pitchFamily="2" charset="0"/>
              </a:rPr>
            </a:br>
            <a:r>
              <a:rPr lang="en-AU" sz="2000" dirty="0">
                <a:latin typeface="Public Sans" pitchFamily="2" charset="0"/>
              </a:rPr>
              <a:t>Describe the Pitch Template Instructions</a:t>
            </a:r>
            <a:endParaRPr lang="en-AU" dirty="0">
              <a:latin typeface="Public Sans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963028-752C-456C-ACC5-2B7358B6D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latin typeface="Public Sans" pitchFamily="2" charset="0"/>
              </a:rPr>
              <a:t>To ensure consistency we ask that pitchers adhere to the prescribed format.</a:t>
            </a:r>
          </a:p>
          <a:p>
            <a:r>
              <a:rPr lang="en-AU" dirty="0">
                <a:latin typeface="Public Sans" pitchFamily="2" charset="0"/>
              </a:rPr>
              <a:t>A blank ppt template and an example of a completed template are included</a:t>
            </a:r>
          </a:p>
          <a:p>
            <a:r>
              <a:rPr lang="en-AU" dirty="0">
                <a:latin typeface="Public Sans" pitchFamily="2" charset="0"/>
              </a:rPr>
              <a:t>Colours can be modified to better suit company livery.</a:t>
            </a:r>
          </a:p>
          <a:p>
            <a:r>
              <a:rPr lang="en-AU" dirty="0">
                <a:latin typeface="Public Sans" pitchFamily="2" charset="0"/>
              </a:rPr>
              <a:t>Pitchers may also provide a word document with the required information, and we will produce the final version for sign off.</a:t>
            </a:r>
          </a:p>
          <a:p>
            <a:r>
              <a:rPr lang="en-AU" dirty="0">
                <a:latin typeface="Public Sans" pitchFamily="2" charset="0"/>
              </a:rPr>
              <a:t>Please supply a logo file and presenter picture to allow any modifications to be completed by the organising committee.</a:t>
            </a:r>
          </a:p>
          <a:p>
            <a:r>
              <a:rPr lang="en-AU" dirty="0">
                <a:latin typeface="Public Sans" pitchFamily="2" charset="0"/>
              </a:rPr>
              <a:t>Pitch summaries will be supplied to all registered attendees prior to the workshop</a:t>
            </a:r>
          </a:p>
          <a:p>
            <a:r>
              <a:rPr lang="en-AU" dirty="0">
                <a:latin typeface="Public Sans" pitchFamily="2" charset="0"/>
              </a:rPr>
              <a:t>Please direct any queries to </a:t>
            </a:r>
            <a:r>
              <a:rPr lang="en-AU" dirty="0">
                <a:latin typeface="Public Sans" pitchFamily="2" charset="0"/>
                <a:hlinkClick r:id="rId2"/>
              </a:rPr>
              <a:t>contact@ascendience.com</a:t>
            </a:r>
            <a:endParaRPr lang="en-AU" dirty="0">
              <a:latin typeface="Public Sans" pitchFamily="2" charset="0"/>
            </a:endParaRPr>
          </a:p>
          <a:p>
            <a:endParaRPr lang="en-AU" dirty="0">
              <a:latin typeface="Public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4D454A1-4072-4B1C-8CC0-DE718E0DE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144060"/>
              </p:ext>
            </p:extLst>
          </p:nvPr>
        </p:nvGraphicFramePr>
        <p:xfrm>
          <a:off x="457200" y="314577"/>
          <a:ext cx="5930153" cy="771331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959781">
                  <a:extLst>
                    <a:ext uri="{9D8B030D-6E8A-4147-A177-3AD203B41FA5}">
                      <a16:colId xmlns:a16="http://schemas.microsoft.com/office/drawing/2014/main" val="139440082"/>
                    </a:ext>
                  </a:extLst>
                </a:gridCol>
                <a:gridCol w="2970372">
                  <a:extLst>
                    <a:ext uri="{9D8B030D-6E8A-4147-A177-3AD203B41FA5}">
                      <a16:colId xmlns:a16="http://schemas.microsoft.com/office/drawing/2014/main" val="431251196"/>
                    </a:ext>
                  </a:extLst>
                </a:gridCol>
              </a:tblGrid>
              <a:tr h="1329074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9pPr>
                    </a:lstStyle>
                    <a:p>
                      <a:pPr algn="ctr"/>
                      <a:r>
                        <a:rPr lang="en-AU" sz="2800" dirty="0">
                          <a:latin typeface="+mn-lt"/>
                        </a:rPr>
                        <a:t>Clear Statement on Product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39495"/>
                  </a:ext>
                </a:extLst>
              </a:tr>
              <a:tr h="139240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r>
                        <a:rPr lang="en-AU" sz="2400" b="1" dirty="0">
                          <a:latin typeface="+mn-lt"/>
                        </a:rPr>
                        <a:t>Product</a:t>
                      </a:r>
                    </a:p>
                    <a:p>
                      <a:r>
                        <a:rPr lang="en-AU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(what is it, how does it work)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Pain and Gain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(what issue does it address, what opportunity does it offer)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03926"/>
                  </a:ext>
                </a:extLst>
              </a:tr>
              <a:tr h="196197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r>
                        <a:rPr lang="en-AU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Disruption Potential</a:t>
                      </a:r>
                    </a:p>
                    <a:p>
                      <a:r>
                        <a:rPr lang="en-AU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(how will it supplant or augment current solutions)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algn="l" defTabSz="685800" rtl="0" eaLnBrk="1" latinLnBrk="0" hangingPunct="1"/>
                      <a:r>
                        <a:rPr lang="en-AU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Business Model</a:t>
                      </a:r>
                    </a:p>
                    <a:p>
                      <a:pPr marL="0" algn="l" defTabSz="685800" rtl="0" eaLnBrk="1" latinLnBrk="0" hangingPunct="1"/>
                      <a:r>
                        <a:rPr lang="en-AU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(how will it be sold, e.g. JIP, multiclient, subscription etc)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54346"/>
                  </a:ext>
                </a:extLst>
              </a:tr>
              <a:tr h="196197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kern="1200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(cost to participate, total investment required)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Team and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kern="1200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(who is involved and is there collaboration)</a:t>
                      </a:r>
                    </a:p>
                    <a:p>
                      <a:endParaRPr lang="en-AU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170430"/>
                  </a:ext>
                </a:extLst>
              </a:tr>
              <a:tr h="1067877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Call to Action Statement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Add Contact Details for more Information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25407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5EE180F6-60F0-44FF-B442-4E57C44A9EB8}"/>
              </a:ext>
            </a:extLst>
          </p:cNvPr>
          <p:cNvSpPr/>
          <p:nvPr/>
        </p:nvSpPr>
        <p:spPr>
          <a:xfrm>
            <a:off x="5315713" y="8307944"/>
            <a:ext cx="1542288" cy="15980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Presenter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E6B733-24E2-4E69-8425-D49E9CB50AED}"/>
              </a:ext>
            </a:extLst>
          </p:cNvPr>
          <p:cNvSpPr txBox="1"/>
          <p:nvPr/>
        </p:nvSpPr>
        <p:spPr>
          <a:xfrm>
            <a:off x="2439745" y="8026400"/>
            <a:ext cx="21767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XXXXX PITCH 2026</a:t>
            </a:r>
            <a:endParaRPr lang="en-A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AF2CC-FAD4-4097-80DF-A93BC5817E03}"/>
              </a:ext>
            </a:extLst>
          </p:cNvPr>
          <p:cNvSpPr txBox="1"/>
          <p:nvPr/>
        </p:nvSpPr>
        <p:spPr>
          <a:xfrm>
            <a:off x="2439745" y="0"/>
            <a:ext cx="20548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COMPANY AFFILIATION</a:t>
            </a:r>
            <a:endParaRPr lang="en-AU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38CCB3-5E22-450C-865B-3969505D07B4}"/>
              </a:ext>
            </a:extLst>
          </p:cNvPr>
          <p:cNvSpPr/>
          <p:nvPr/>
        </p:nvSpPr>
        <p:spPr>
          <a:xfrm>
            <a:off x="0" y="8307945"/>
            <a:ext cx="1542288" cy="15980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Company Logo</a:t>
            </a:r>
          </a:p>
        </p:txBody>
      </p:sp>
      <p:pic>
        <p:nvPicPr>
          <p:cNvPr id="9" name="Picture 8" descr="A row of baseballs on a dirt surface&#10;&#10;Description automatically generated">
            <a:extLst>
              <a:ext uri="{FF2B5EF4-FFF2-40B4-BE49-F238E27FC236}">
                <a16:creationId xmlns:a16="http://schemas.microsoft.com/office/drawing/2014/main" id="{EEF86801-0B2E-4653-A94E-FDCAEF3CF5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01"/>
          <a:stretch/>
        </p:blipFill>
        <p:spPr>
          <a:xfrm>
            <a:off x="1387099" y="8307092"/>
            <a:ext cx="4006311" cy="15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6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w of baseballs on a dirt surface&#10;&#10;Description automatically generated">
            <a:extLst>
              <a:ext uri="{FF2B5EF4-FFF2-40B4-BE49-F238E27FC236}">
                <a16:creationId xmlns:a16="http://schemas.microsoft.com/office/drawing/2014/main" id="{92B10E12-3692-42A7-AE12-9BE34DFB0A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01"/>
          <a:stretch/>
        </p:blipFill>
        <p:spPr>
          <a:xfrm>
            <a:off x="1387099" y="8307092"/>
            <a:ext cx="4006311" cy="1598907"/>
          </a:xfrm>
          <a:prstGeom prst="rect">
            <a:avLst/>
          </a:prstGeom>
        </p:spPr>
      </p:pic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4D454A1-4072-4B1C-8CC0-DE718E0DE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23367"/>
              </p:ext>
            </p:extLst>
          </p:nvPr>
        </p:nvGraphicFramePr>
        <p:xfrm>
          <a:off x="460031" y="314577"/>
          <a:ext cx="5930153" cy="7732537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959781">
                  <a:extLst>
                    <a:ext uri="{9D8B030D-6E8A-4147-A177-3AD203B41FA5}">
                      <a16:colId xmlns:a16="http://schemas.microsoft.com/office/drawing/2014/main" val="139440082"/>
                    </a:ext>
                  </a:extLst>
                </a:gridCol>
                <a:gridCol w="2970372">
                  <a:extLst>
                    <a:ext uri="{9D8B030D-6E8A-4147-A177-3AD203B41FA5}">
                      <a16:colId xmlns:a16="http://schemas.microsoft.com/office/drawing/2014/main" val="431251196"/>
                    </a:ext>
                  </a:extLst>
                </a:gridCol>
              </a:tblGrid>
              <a:tr h="1329074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entury Gothic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Direct Measurement of Rw for more Confident Reserves Prediction</a:t>
                      </a:r>
                    </a:p>
                  </a:txBody>
                  <a:tcPr anchor="ctr">
                    <a:solidFill>
                      <a:srgbClr val="009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39495"/>
                  </a:ext>
                </a:extLst>
              </a:tr>
              <a:tr h="139240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r>
                        <a:rPr lang="en-AU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Product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Irreducible water salinity within hydrocarbon zones directly measured using fluid inclusions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Pain and Gain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Too few water samples = reliance on water zone logs, direct measurement solves this issue 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103926"/>
                  </a:ext>
                </a:extLst>
              </a:tr>
              <a:tr h="196197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r>
                        <a:rPr lang="en-AU" sz="2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Disruption Potential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Low cost allows more samples to be analysed to provide greater constraint including in wells without core or legacy wells that lack reliable data</a:t>
                      </a:r>
                    </a:p>
                  </a:txBody>
                  <a:tcPr>
                    <a:solidFill>
                      <a:srgbClr val="0093A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algn="l" defTabSz="685800" rtl="0" eaLnBrk="1" latinLnBrk="0" hangingPunct="1"/>
                      <a:r>
                        <a:rPr lang="en-AU" sz="2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Business Model</a:t>
                      </a:r>
                    </a:p>
                    <a:p>
                      <a:pPr marL="0" algn="l" defTabSz="685800" rtl="0" eaLnBrk="1" latinLnBrk="0" hangingPunct="1"/>
                      <a:r>
                        <a:rPr lang="en-AU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Flexible delivery platform with JIP or multiclient project favoured to ensure results can be placed in regional context</a:t>
                      </a:r>
                    </a:p>
                  </a:txBody>
                  <a:tcPr>
                    <a:solidFill>
                      <a:srgbClr val="009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154346"/>
                  </a:ext>
                </a:extLst>
              </a:tr>
              <a:tr h="196197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Investment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budget of ca. $500k that is scalable depending on chosen AOI, with sponsor companies open to draw on EIS funding to meet a proportion of their costs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Team and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Ascendience Geoscience to project manage and provide regional geology expertise that draws on technology input from Australia’s science agency, CSIRO </a:t>
                      </a:r>
                    </a:p>
                    <a:p>
                      <a:endParaRPr lang="en-AU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170430"/>
                  </a:ext>
                </a:extLst>
              </a:tr>
              <a:tr h="1067877"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entury Gothic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Measure Directly Reduce Assumptions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dirty="0">
                          <a:solidFill>
                            <a:srgbClr val="66FFFF"/>
                          </a:solidFill>
                          <a:latin typeface="+mn-lt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contact@ascendience.com</a:t>
                      </a:r>
                      <a:r>
                        <a:rPr lang="en-AU" sz="1400" b="1" dirty="0">
                          <a:solidFill>
                            <a:srgbClr val="00FFFF"/>
                          </a:solidFill>
                          <a:latin typeface="+mn-lt"/>
                        </a:rPr>
                        <a:t> </a:t>
                      </a:r>
                      <a:r>
                        <a:rPr lang="en-A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for more information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www.ascendience.com</a:t>
                      </a:r>
                    </a:p>
                  </a:txBody>
                  <a:tcPr>
                    <a:solidFill>
                      <a:srgbClr val="009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2540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DE6B733-24E2-4E69-8425-D49E9CB50AED}"/>
              </a:ext>
            </a:extLst>
          </p:cNvPr>
          <p:cNvSpPr txBox="1"/>
          <p:nvPr/>
        </p:nvSpPr>
        <p:spPr>
          <a:xfrm>
            <a:off x="1886521" y="8014043"/>
            <a:ext cx="31803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PESA WA PERTH BASIN PITCH 2023</a:t>
            </a:r>
            <a:endParaRPr lang="en-A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AF2CC-FAD4-4097-80DF-A93BC5817E03}"/>
              </a:ext>
            </a:extLst>
          </p:cNvPr>
          <p:cNvSpPr txBox="1"/>
          <p:nvPr/>
        </p:nvSpPr>
        <p:spPr>
          <a:xfrm>
            <a:off x="2262600" y="23150"/>
            <a:ext cx="2428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kern="1200" noProof="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ASCENDIENCE GEOSCIENCE</a:t>
            </a:r>
            <a:endParaRPr lang="en-A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A9240-D31D-4DA2-9F4D-B6186A8FEB68}"/>
              </a:ext>
            </a:extLst>
          </p:cNvPr>
          <p:cNvSpPr txBox="1"/>
          <p:nvPr/>
        </p:nvSpPr>
        <p:spPr>
          <a:xfrm>
            <a:off x="91246" y="9377680"/>
            <a:ext cx="1279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>
                <a:latin typeface="Public Sans" pitchFamily="2" charset="0"/>
              </a:rPr>
              <a:t>Ascendience</a:t>
            </a:r>
          </a:p>
          <a:p>
            <a:pPr algn="ctr"/>
            <a:r>
              <a:rPr lang="en-AU" sz="1400" b="1" dirty="0">
                <a:latin typeface="Public Sans" pitchFamily="2" charset="0"/>
              </a:rPr>
              <a:t>Geoscience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A7683D-6538-4D50-A263-91D6BC960639}"/>
              </a:ext>
            </a:extLst>
          </p:cNvPr>
          <p:cNvSpPr/>
          <p:nvPr/>
        </p:nvSpPr>
        <p:spPr>
          <a:xfrm>
            <a:off x="0" y="8304934"/>
            <a:ext cx="1395663" cy="1601066"/>
          </a:xfrm>
          <a:prstGeom prst="rect">
            <a:avLst/>
          </a:prstGeom>
          <a:solidFill>
            <a:srgbClr val="005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0AAACE-7F26-433F-9DB7-4BD265EE0E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0717"/>
          <a:stretch/>
        </p:blipFill>
        <p:spPr>
          <a:xfrm>
            <a:off x="220537" y="8307533"/>
            <a:ext cx="995822" cy="11803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2DC839-4AD7-4A63-840C-6BEE5B620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27" t="7544" r="998"/>
          <a:stretch/>
        </p:blipFill>
        <p:spPr>
          <a:xfrm>
            <a:off x="60370" y="9478530"/>
            <a:ext cx="1254703" cy="338744"/>
          </a:xfrm>
          <a:prstGeom prst="rect">
            <a:avLst/>
          </a:prstGeom>
        </p:spPr>
      </p:pic>
      <p:pic>
        <p:nvPicPr>
          <p:cNvPr id="17" name="Picture 16" descr="A person smiling at camera&#10;&#10;Description automatically generated">
            <a:extLst>
              <a:ext uri="{FF2B5EF4-FFF2-40B4-BE49-F238E27FC236}">
                <a16:creationId xmlns:a16="http://schemas.microsoft.com/office/drawing/2014/main" id="{3D3A9D5A-52A1-4C0E-91AC-7B5DCCB0D8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9" r="4209"/>
          <a:stretch/>
        </p:blipFill>
        <p:spPr>
          <a:xfrm>
            <a:off x="5390147" y="8272546"/>
            <a:ext cx="1467853" cy="163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76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1604</TotalTime>
  <Words>383</Words>
  <Application>Microsoft Office PowerPoint</Application>
  <PresentationFormat>A4 Paper (210x297 mm)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Public Sans</vt:lpstr>
      <vt:lpstr>Office Theme</vt:lpstr>
      <vt:lpstr>TECHNOLOGY PITCH Describe the Pitch Template Instructions</vt:lpstr>
      <vt:lpstr>PowerPoint Presentation</vt:lpstr>
      <vt:lpstr>PowerPoint Presentation</vt:lpstr>
    </vt:vector>
  </TitlesOfParts>
  <Company>Ascendience Geoscience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Lisk</dc:creator>
  <cp:lastModifiedBy>Mark Lisk</cp:lastModifiedBy>
  <cp:revision>7</cp:revision>
  <cp:lastPrinted>2023-07-20T02:51:37Z</cp:lastPrinted>
  <dcterms:created xsi:type="dcterms:W3CDTF">2023-07-19T02:35:26Z</dcterms:created>
  <dcterms:modified xsi:type="dcterms:W3CDTF">2026-08-26T07:00:55Z</dcterms:modified>
</cp:coreProperties>
</file>